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1"/>
  </p:notesMasterIdLst>
  <p:handoutMasterIdLst>
    <p:handoutMasterId r:id="rId22"/>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06" r:id="rId18"/>
    <p:sldId id="316" r:id="rId19"/>
    <p:sldId id="303"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91745" autoAdjust="0"/>
  </p:normalViewPr>
  <p:slideViewPr>
    <p:cSldViewPr snapToGrid="0" snapToObjects="1">
      <p:cViewPr varScale="1">
        <p:scale>
          <a:sx n="98" d="100"/>
          <a:sy n="98" d="100"/>
        </p:scale>
        <p:origin x="1722"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24-Mar-24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24-Mar-24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of </a:t>
            </a:r>
          </a:p>
          <a:p>
            <a:pPr eaLnBrk="1" hangingPunct="1">
              <a:defRPr/>
            </a:pPr>
            <a:r>
              <a:rPr lang="en-US" b="1" dirty="0">
                <a:solidFill>
                  <a:schemeClr val="bg1"/>
                </a:solidFill>
                <a:latin typeface="Century Gothic" panose="020B0502020202020204" pitchFamily="34" charset="0"/>
              </a:rPr>
              <a:t>3-Level NPC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3.png"/><Relationship Id="rId7"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 Level NPC Inverters &amp; Drive Methods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 &amp; 6 diodes to obtain P, O, N states.</a:t>
            </a:r>
          </a:p>
          <a:p>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4434026" y="3627552"/>
            <a:ext cx="4269706" cy="2293336"/>
          </a:xfrm>
          <a:prstGeom prst="rect">
            <a:avLst/>
          </a:prstGeom>
        </p:spPr>
      </p:pic>
      <p:sp>
        <p:nvSpPr>
          <p:cNvPr id="8" name="TextBox 7">
            <a:extLst>
              <a:ext uri="{FF2B5EF4-FFF2-40B4-BE49-F238E27FC236}">
                <a16:creationId xmlns:a16="http://schemas.microsoft.com/office/drawing/2014/main" id="{2D2635A0-FF51-70CF-9455-8DFE8B1F2AB8}"/>
              </a:ext>
            </a:extLst>
          </p:cNvPr>
          <p:cNvSpPr txBox="1"/>
          <p:nvPr/>
        </p:nvSpPr>
        <p:spPr>
          <a:xfrm>
            <a:off x="5275095" y="5987563"/>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graphicFrame>
        <p:nvGraphicFramePr>
          <p:cNvPr id="9" name="Table 8">
            <a:extLst>
              <a:ext uri="{FF2B5EF4-FFF2-40B4-BE49-F238E27FC236}">
                <a16:creationId xmlns:a16="http://schemas.microsoft.com/office/drawing/2014/main" id="{D5549732-C389-94E6-D784-A582C239D105}"/>
              </a:ext>
            </a:extLst>
          </p:cNvPr>
          <p:cNvGraphicFramePr>
            <a:graphicFrameLocks noGrp="1"/>
          </p:cNvGraphicFramePr>
          <p:nvPr>
            <p:extLst>
              <p:ext uri="{D42A27DB-BD31-4B8C-83A1-F6EECF244321}">
                <p14:modId xmlns:p14="http://schemas.microsoft.com/office/powerpoint/2010/main" val="1214997474"/>
              </p:ext>
            </p:extLst>
          </p:nvPr>
        </p:nvGraphicFramePr>
        <p:xfrm>
          <a:off x="850310" y="203802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Vout</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1</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4</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OFF</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659549"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pace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Required output vector is obtained by using four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Reference vectors can also be manipulated with small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[PPP], [OOO], [NNN]: zero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sz="1800" dirty="0"/>
              <a:t>Overcurrent condition</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Current distortion observed significantly</a:t>
            </a:r>
            <a:r>
              <a:rPr lang="en-US" dirty="0"/>
              <a:t>.</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285750" indent="-285750">
              <a:buFont typeface="Arial" panose="020B0604020202020204" pitchFamily="34" charset="0"/>
              <a:buChar char="•"/>
            </a:pPr>
            <a:r>
              <a:rPr lang="en-US" sz="1800" dirty="0"/>
              <a:t>Chance to operate with limited conditions</a:t>
            </a:r>
          </a:p>
          <a:p>
            <a:pPr marL="285750" indent="-28575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9" name="Picture 8">
            <a:extLst>
              <a:ext uri="{FF2B5EF4-FFF2-40B4-BE49-F238E27FC236}">
                <a16:creationId xmlns:a16="http://schemas.microsoft.com/office/drawing/2014/main" id="{922D4635-BE77-BCCE-BA98-1A663D526BF6}"/>
              </a:ext>
            </a:extLst>
          </p:cNvPr>
          <p:cNvPicPr>
            <a:picLocks noChangeAspect="1"/>
          </p:cNvPicPr>
          <p:nvPr/>
        </p:nvPicPr>
        <p:blipFill>
          <a:blip r:embed="rId2"/>
          <a:stretch>
            <a:fillRect/>
          </a:stretch>
        </p:blipFill>
        <p:spPr>
          <a:xfrm>
            <a:off x="2510172" y="4066984"/>
            <a:ext cx="4269706" cy="2293336"/>
          </a:xfrm>
          <a:prstGeom prst="rect">
            <a:avLst/>
          </a:prstGeom>
        </p:spPr>
      </p:pic>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
        <p:nvSpPr>
          <p:cNvPr id="10" name="TextBox 9">
            <a:extLst>
              <a:ext uri="{FF2B5EF4-FFF2-40B4-BE49-F238E27FC236}">
                <a16:creationId xmlns:a16="http://schemas.microsoft.com/office/drawing/2014/main" id="{A4015E0C-DC77-276F-53FA-0F45035FE2EC}"/>
              </a:ext>
            </a:extLst>
          </p:cNvPr>
          <p:cNvSpPr txBox="1"/>
          <p:nvPr/>
        </p:nvSpPr>
        <p:spPr>
          <a:xfrm>
            <a:off x="3116169" y="2489464"/>
            <a:ext cx="1277337" cy="523220"/>
          </a:xfrm>
          <a:prstGeom prst="rect">
            <a:avLst/>
          </a:prstGeom>
          <a:noFill/>
        </p:spPr>
        <p:txBody>
          <a:bodyPr wrap="none" rtlCol="0">
            <a:spAutoFit/>
          </a:bodyPr>
          <a:lstStyle/>
          <a:p>
            <a:pPr algn="ctr"/>
            <a:r>
              <a:rPr lang="en-US" sz="1400" b="1" dirty="0">
                <a:solidFill>
                  <a:srgbClr val="FF0000"/>
                </a:solidFill>
              </a:rPr>
              <a:t>Q1</a:t>
            </a:r>
          </a:p>
          <a:p>
            <a:pPr algn="ctr"/>
            <a:r>
              <a:rPr lang="en-US" sz="1400" b="1" dirty="0">
                <a:solidFill>
                  <a:srgbClr val="FF0000"/>
                </a:solidFill>
              </a:rPr>
              <a:t>Open Circuit</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5096368" y="2527351"/>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9" name="TextBox 8">
            <a:extLst>
              <a:ext uri="{FF2B5EF4-FFF2-40B4-BE49-F238E27FC236}">
                <a16:creationId xmlns:a16="http://schemas.microsoft.com/office/drawing/2014/main" id="{959FC329-31CD-9261-6A3D-6E5E4E8F535A}"/>
              </a:ext>
            </a:extLst>
          </p:cNvPr>
          <p:cNvSpPr txBox="1"/>
          <p:nvPr/>
        </p:nvSpPr>
        <p:spPr>
          <a:xfrm>
            <a:off x="5310230" y="5660219"/>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
        <p:nvSpPr>
          <p:cNvPr id="12" name="TextBox 11">
            <a:extLst>
              <a:ext uri="{FF2B5EF4-FFF2-40B4-BE49-F238E27FC236}">
                <a16:creationId xmlns:a16="http://schemas.microsoft.com/office/drawing/2014/main" id="{5924EA5E-596B-9033-0DDC-8A7CA9D7E61E}"/>
              </a:ext>
            </a:extLst>
          </p:cNvPr>
          <p:cNvSpPr txBox="1"/>
          <p:nvPr/>
        </p:nvSpPr>
        <p:spPr>
          <a:xfrm>
            <a:off x="2011988" y="3170951"/>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
        <p:nvSpPr>
          <p:cNvPr id="14" name="TextBox 13">
            <a:extLst>
              <a:ext uri="{FF2B5EF4-FFF2-40B4-BE49-F238E27FC236}">
                <a16:creationId xmlns:a16="http://schemas.microsoft.com/office/drawing/2014/main" id="{7B09AA4B-446C-D725-2A4C-17BD23B2C275}"/>
              </a:ext>
            </a:extLst>
          </p:cNvPr>
          <p:cNvSpPr txBox="1"/>
          <p:nvPr/>
        </p:nvSpPr>
        <p:spPr>
          <a:xfrm>
            <a:off x="4457700" y="3196427"/>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136859"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978929" y="2239767"/>
            <a:ext cx="1974313" cy="3433764"/>
          </a:xfrm>
          <a:prstGeom prst="rect">
            <a:avLst/>
          </a:prstGeom>
        </p:spPr>
      </p:pic>
      <p:sp>
        <p:nvSpPr>
          <p:cNvPr id="10" name="TextBox 9">
            <a:extLst>
              <a:ext uri="{FF2B5EF4-FFF2-40B4-BE49-F238E27FC236}">
                <a16:creationId xmlns:a16="http://schemas.microsoft.com/office/drawing/2014/main" id="{110686FF-896A-DC74-852A-460D7E554512}"/>
              </a:ext>
            </a:extLst>
          </p:cNvPr>
          <p:cNvSpPr txBox="1"/>
          <p:nvPr/>
        </p:nvSpPr>
        <p:spPr>
          <a:xfrm>
            <a:off x="5362393"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804539" y="5769719"/>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
        <p:nvSpPr>
          <p:cNvPr id="3" name="TextBox 2">
            <a:extLst>
              <a:ext uri="{FF2B5EF4-FFF2-40B4-BE49-F238E27FC236}">
                <a16:creationId xmlns:a16="http://schemas.microsoft.com/office/drawing/2014/main" id="{ED357090-2AA6-4935-B93A-2E2CB31A4EEF}"/>
              </a:ext>
            </a:extLst>
          </p:cNvPr>
          <p:cNvSpPr txBox="1"/>
          <p:nvPr/>
        </p:nvSpPr>
        <p:spPr>
          <a:xfrm>
            <a:off x="2156643" y="4320730"/>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
        <p:nvSpPr>
          <p:cNvPr id="6" name="TextBox 5">
            <a:extLst>
              <a:ext uri="{FF2B5EF4-FFF2-40B4-BE49-F238E27FC236}">
                <a16:creationId xmlns:a16="http://schemas.microsoft.com/office/drawing/2014/main" id="{74B36950-DC4C-B903-C614-C5A6A92F732A}"/>
              </a:ext>
            </a:extLst>
          </p:cNvPr>
          <p:cNvSpPr txBox="1"/>
          <p:nvPr/>
        </p:nvSpPr>
        <p:spPr>
          <a:xfrm>
            <a:off x="4592036" y="4324852"/>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
        <p:nvSpPr>
          <p:cNvPr id="8" name="TextBox 7">
            <a:extLst>
              <a:ext uri="{FF2B5EF4-FFF2-40B4-BE49-F238E27FC236}">
                <a16:creationId xmlns:a16="http://schemas.microsoft.com/office/drawing/2014/main" id="{8D0A11FD-67ED-2D37-4D02-093760D8B614}"/>
              </a:ext>
            </a:extLst>
          </p:cNvPr>
          <p:cNvSpPr txBox="1"/>
          <p:nvPr/>
        </p:nvSpPr>
        <p:spPr>
          <a:xfrm>
            <a:off x="3294663" y="4900709"/>
            <a:ext cx="1277337" cy="523220"/>
          </a:xfrm>
          <a:prstGeom prst="rect">
            <a:avLst/>
          </a:prstGeom>
          <a:noFill/>
        </p:spPr>
        <p:txBody>
          <a:bodyPr wrap="none" rtlCol="0">
            <a:spAutoFit/>
          </a:bodyPr>
          <a:lstStyle/>
          <a:p>
            <a:pPr algn="ctr"/>
            <a:r>
              <a:rPr lang="en-US" sz="1400" b="1" dirty="0">
                <a:solidFill>
                  <a:srgbClr val="FF0000"/>
                </a:solidFill>
              </a:rPr>
              <a:t>Q4</a:t>
            </a:r>
          </a:p>
          <a:p>
            <a:pPr algn="ctr"/>
            <a:r>
              <a:rPr lang="en-US" sz="1400" b="1" dirty="0">
                <a:solidFill>
                  <a:srgbClr val="FF0000"/>
                </a:solidFill>
              </a:rPr>
              <a:t>Open Circuit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pPr marL="342900" indent="-342900">
              <a:buFont typeface="Arial" panose="020B0604020202020204" pitchFamily="34" charset="0"/>
              <a:buChar char="•"/>
            </a:pPr>
            <a:r>
              <a:rPr lang="en-US" dirty="0"/>
              <a:t>3-Level NPC Inverters are efficient inverter solutions for  High Power AC Machines.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SVPWM is the better control methods for inverters and their fault states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Fault in 1</a:t>
            </a:r>
            <a:r>
              <a:rPr lang="en-US" baseline="30000" dirty="0"/>
              <a:t>st</a:t>
            </a:r>
            <a:r>
              <a:rPr lang="en-US" dirty="0"/>
              <a:t> and 4</a:t>
            </a:r>
            <a:r>
              <a:rPr lang="en-US" baseline="30000" dirty="0"/>
              <a:t>th</a:t>
            </a:r>
            <a:r>
              <a:rPr lang="en-US" dirty="0"/>
              <a:t> switches can be tolerable with limited conditions.</a:t>
            </a:r>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a:t>Electrical Machine Drives</a:t>
            </a:r>
          </a:p>
          <a:p>
            <a:pPr marL="342900" indent="-342900">
              <a:buFont typeface="Arial" panose="020B0604020202020204" pitchFamily="34" charset="0"/>
              <a:buChar char="•"/>
            </a:pPr>
            <a:r>
              <a:rPr lang="en-US" sz="1800" dirty="0"/>
              <a:t>Inverters</a:t>
            </a:r>
          </a:p>
          <a:p>
            <a:pPr marL="342900" indent="-342900">
              <a:buFont typeface="Arial" panose="020B0604020202020204" pitchFamily="34" charset="0"/>
              <a:buChar char="•"/>
            </a:pPr>
            <a:r>
              <a:rPr lang="en-US" sz="1800" dirty="0"/>
              <a:t>Aim of the Study</a:t>
            </a:r>
          </a:p>
          <a:p>
            <a:pPr marL="342900" indent="-342900">
              <a:buFont typeface="Arial" panose="020B0604020202020204" pitchFamily="34" charset="0"/>
              <a:buChar char="•"/>
            </a:pPr>
            <a:r>
              <a:rPr lang="en-US" sz="1800" dirty="0"/>
              <a:t>Inverter Control Techniques</a:t>
            </a:r>
          </a:p>
          <a:p>
            <a:pPr marL="342900" indent="-342900">
              <a:buFont typeface="Arial" panose="020B0604020202020204" pitchFamily="34" charset="0"/>
              <a:buChar char="•"/>
            </a:pPr>
            <a:r>
              <a:rPr lang="en-US" sz="1800" dirty="0"/>
              <a:t>3- Level NPC Inverters &amp; Drive Methods</a:t>
            </a:r>
          </a:p>
          <a:p>
            <a:pPr marL="342900" indent="-342900">
              <a:buFont typeface="Arial" panose="020B0604020202020204" pitchFamily="34" charset="0"/>
              <a:buChar char="•"/>
            </a:pPr>
            <a:r>
              <a:rPr lang="en-US" sz="1800" dirty="0"/>
              <a:t>Possible Fault States</a:t>
            </a:r>
          </a:p>
          <a:p>
            <a:pPr marL="342900" indent="-342900">
              <a:buFont typeface="Arial" panose="020B0604020202020204" pitchFamily="34" charset="0"/>
              <a:buChar char="•"/>
            </a:pPr>
            <a:r>
              <a:rPr lang="en-US" sz="1800" dirty="0"/>
              <a:t>Operation Vector Under Fault States</a:t>
            </a:r>
          </a:p>
          <a:p>
            <a:pPr marL="342900" indent="-342900">
              <a:buFont typeface="Arial" panose="020B0604020202020204" pitchFamily="34" charset="0"/>
              <a:buChar char="•"/>
            </a:pPr>
            <a:r>
              <a:rPr lang="en-US" sz="1800" dirty="0"/>
              <a:t>Conclusion</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550669" y="4242982"/>
            <a:ext cx="4039309" cy="2019655"/>
          </a:xfrm>
          <a:prstGeom prst="rect">
            <a:avLst/>
          </a:prstGeom>
        </p:spPr>
      </p:pic>
      <p:pic>
        <p:nvPicPr>
          <p:cNvPr id="11" name="Picture 10" descr="A wind turbine with blue sky&#10;&#10;Description automatically generated">
            <a:extLst>
              <a:ext uri="{FF2B5EF4-FFF2-40B4-BE49-F238E27FC236}">
                <a16:creationId xmlns:a16="http://schemas.microsoft.com/office/drawing/2014/main" id="{308DB8B5-E37B-49F9-B10F-76FFB1BEB7A9}"/>
              </a:ext>
            </a:extLst>
          </p:cNvPr>
          <p:cNvPicPr>
            <a:picLocks noChangeAspect="1"/>
          </p:cNvPicPr>
          <p:nvPr/>
        </p:nvPicPr>
        <p:blipFill>
          <a:blip r:embed="rId3"/>
          <a:stretch>
            <a:fillRect/>
          </a:stretch>
        </p:blipFill>
        <p:spPr>
          <a:xfrm>
            <a:off x="5416436" y="1622409"/>
            <a:ext cx="3173542" cy="2428503"/>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4"/>
          <a:stretch>
            <a:fillRect/>
          </a:stretch>
        </p:blipFill>
        <p:spPr>
          <a:xfrm>
            <a:off x="719226" y="4050912"/>
            <a:ext cx="3476445" cy="2318005"/>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pPr marL="342900" indent="-342900">
              <a:buFont typeface="Arial" panose="020B0604020202020204" pitchFamily="34" charset="0"/>
              <a:buChar char="•"/>
            </a:pPr>
            <a:r>
              <a:rPr lang="en-US" sz="1800" dirty="0"/>
              <a:t>DC voltage to AC voltage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Opening and closing the switches with different times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Square wave output voltage</a:t>
            </a:r>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A diagram of an inverter circuit&#10;&#10;Description automatically generated">
            <a:extLst>
              <a:ext uri="{FF2B5EF4-FFF2-40B4-BE49-F238E27FC236}">
                <a16:creationId xmlns:a16="http://schemas.microsoft.com/office/drawing/2014/main" id="{16CDC223-4B02-BA77-D293-6480A1E6E660}"/>
              </a:ext>
            </a:extLst>
          </p:cNvPr>
          <p:cNvPicPr>
            <a:picLocks noChangeAspect="1"/>
          </p:cNvPicPr>
          <p:nvPr/>
        </p:nvPicPr>
        <p:blipFill>
          <a:blip r:embed="rId2"/>
          <a:stretch>
            <a:fillRect/>
          </a:stretch>
        </p:blipFill>
        <p:spPr>
          <a:xfrm>
            <a:off x="2337354" y="3429000"/>
            <a:ext cx="4469291" cy="2517741"/>
          </a:xfrm>
          <a:prstGeom prst="rect">
            <a:avLst/>
          </a:prstGeom>
        </p:spPr>
      </p:pic>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a:xfrm>
            <a:off x="4645025" y="1851699"/>
            <a:ext cx="4041775" cy="654843"/>
          </a:xfrm>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3-Level NPC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285750" indent="-28575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a:xfrm>
            <a:off x="4457700" y="2514600"/>
            <a:ext cx="4229101" cy="3845720"/>
          </a:xfrm>
        </p:spPr>
        <p:txBody>
          <a:bodyPr/>
          <a:lstStyle/>
          <a:p>
            <a:pPr marL="342900" indent="-342900">
              <a:buFont typeface="Arial" panose="020B0604020202020204" pitchFamily="34" charset="0"/>
              <a:buChar char="•"/>
            </a:pPr>
            <a:r>
              <a:rPr lang="en-US" sz="1800" dirty="0"/>
              <a:t>[Vdc/2, 0,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12 switches, 6 diodes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Vdc/2</a:t>
            </a:r>
          </a:p>
          <a:p>
            <a:pPr marL="342900" indent="-342900">
              <a:buFont typeface="Arial" panose="020B0604020202020204" pitchFamily="34" charset="0"/>
              <a:buChar char="•"/>
            </a:pPr>
            <a:endParaRPr lang="en-US" sz="1800" dirty="0"/>
          </a:p>
          <a:p>
            <a:endParaRPr lang="en-US" sz="1800"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60729" y="4286317"/>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770917" y="4346665"/>
            <a:ext cx="3726471" cy="2013655"/>
          </a:xfrm>
          <a:prstGeom prst="rect">
            <a:avLst/>
          </a:prstGeom>
        </p:spPr>
      </p:pic>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pPr marL="342900" indent="-342900">
              <a:buFont typeface="Arial" panose="020B0604020202020204" pitchFamily="34" charset="0"/>
              <a:buChar char="•"/>
            </a:pPr>
            <a:r>
              <a:rPr lang="en-US" sz="1800" dirty="0"/>
              <a:t>800V 15 kW AC Motor Drives with 3-Level NPC Inverter</a:t>
            </a:r>
          </a:p>
          <a:p>
            <a:endParaRPr lang="en-US" sz="1800" dirty="0"/>
          </a:p>
          <a:p>
            <a:pPr marL="342900" indent="-342900">
              <a:buFont typeface="Arial" panose="020B0604020202020204" pitchFamily="34" charset="0"/>
              <a:buChar char="•"/>
            </a:pPr>
            <a:r>
              <a:rPr lang="en-US" sz="1800" dirty="0"/>
              <a:t>Control Methods Abilities of the Inverter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Observing Fault Situation Behavior of Inverter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Fault Tolerant Operations of 3-level NPC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sz="2800" dirty="0"/>
              <a:t>Inverter Control Techniques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endParaRPr lang="en-US" b="0" dirty="0"/>
              </a:p>
              <a:p>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𝑑𝑐</m:t>
                            </m:r>
                          </m:sub>
                        </m:sSub>
                      </m:num>
                      <m:den>
                        <m:r>
                          <a:rPr lang="en-US" b="0" i="1" smtClean="0">
                            <a:latin typeface="Cambria Math" panose="02040503050406030204" pitchFamily="18" charset="0"/>
                          </a:rPr>
                          <m:t>2</m:t>
                        </m:r>
                      </m:den>
                    </m:f>
                  </m:oMath>
                </a14:m>
                <a:endParaRPr lang="en-US" dirty="0"/>
              </a:p>
              <a:p>
                <a:pPr marL="342900" indent="-342900">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389701DA-132E-0D09-4423-C0C1DC6FB372}"/>
                  </a:ext>
                </a:extLst>
              </p:cNvPr>
              <p:cNvSpPr>
                <a:spLocks noGrp="1" noRot="1" noChangeAspect="1" noMove="1" noResize="1" noEditPoints="1" noAdjustHandles="1" noChangeArrowheads="1" noChangeShapeType="1" noTextEdit="1"/>
              </p:cNvSpPr>
              <p:nvPr>
                <p:ph idx="1"/>
              </p:nvPr>
            </p:nvSpPr>
            <p:spPr>
              <a:xfrm>
                <a:off x="457200" y="1430338"/>
                <a:ext cx="3869268" cy="4987925"/>
              </a:xfrm>
              <a:blipFill>
                <a:blip r:embed="rId2"/>
                <a:stretch>
                  <a:fillRect l="-1102" t="-7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8" name="Picture 7">
            <a:extLst>
              <a:ext uri="{FF2B5EF4-FFF2-40B4-BE49-F238E27FC236}">
                <a16:creationId xmlns:a16="http://schemas.microsoft.com/office/drawing/2014/main" id="{85732EB4-3C34-96AD-32DE-C6FE40433D9F}"/>
              </a:ext>
            </a:extLst>
          </p:cNvPr>
          <p:cNvPicPr>
            <a:picLocks noChangeAspect="1"/>
          </p:cNvPicPr>
          <p:nvPr/>
        </p:nvPicPr>
        <p:blipFill>
          <a:blip r:embed="rId3"/>
          <a:stretch>
            <a:fillRect/>
          </a:stretch>
        </p:blipFill>
        <p:spPr>
          <a:xfrm>
            <a:off x="4038601" y="2090413"/>
            <a:ext cx="4648200" cy="3083573"/>
          </a:xfrm>
          <a:prstGeom prst="rect">
            <a:avLst/>
          </a:prstGeom>
        </p:spPr>
      </p:pic>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sz="2800" dirty="0"/>
              <a:t>Inverter Control Techniques</a:t>
            </a:r>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9"/>
            <a:ext cx="4114800" cy="2326012"/>
          </a:xfrm>
        </p:spPr>
        <p:txBody>
          <a:bodyPr/>
          <a:lstStyle/>
          <a:p>
            <a:pPr marL="342900" indent="-342900">
              <a:buFont typeface="Arial" panose="020B0604020202020204" pitchFamily="34" charset="0"/>
              <a:buChar char="•"/>
            </a:pPr>
            <a:r>
              <a:rPr lang="en-TR" b="1" dirty="0"/>
              <a:t>Space Vector PWM (SVPWM)</a:t>
            </a:r>
            <a:endParaRPr lang="en-US" b="1" dirty="0"/>
          </a:p>
          <a:p>
            <a:pPr marL="342900" indent="-342900">
              <a:buFont typeface="Arial" panose="020B0604020202020204" pitchFamily="34" charset="0"/>
              <a:buChar char="•"/>
            </a:pPr>
            <a:endParaRPr lang="en-TR" sz="1800" b="1" dirty="0"/>
          </a:p>
          <a:p>
            <a:pPr marL="342900" indent="-342900">
              <a:buFont typeface="Arial" panose="020B0604020202020204" pitchFamily="34" charset="0"/>
              <a:buChar char="•"/>
            </a:pPr>
            <a:r>
              <a:rPr lang="en-TR" sz="1800" dirty="0"/>
              <a:t>Rotating frame to Stationary frame</a:t>
            </a:r>
            <a:endParaRPr lang="en-US" sz="1800" dirty="0"/>
          </a:p>
          <a:p>
            <a:pPr marL="342900" indent="-342900">
              <a:buFont typeface="Arial" panose="020B0604020202020204" pitchFamily="34" charset="0"/>
              <a:buChar char="•"/>
            </a:pPr>
            <a:r>
              <a:rPr lang="en-US" sz="1800" dirty="0"/>
              <a:t>Equivalent vector defined sum of three vector.</a:t>
            </a:r>
          </a:p>
          <a:p>
            <a:pPr marL="342900" indent="-342900">
              <a:buFont typeface="Arial" panose="020B0604020202020204" pitchFamily="34" charset="0"/>
              <a:buChar char="•"/>
            </a:pPr>
            <a:r>
              <a:rPr lang="en-US" sz="1800" dirty="0"/>
              <a:t>Clark &amp; Park Transformations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TR" dirty="0"/>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55599" y="3793913"/>
            <a:ext cx="5189167" cy="2445388"/>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825339" y="3793913"/>
            <a:ext cx="2861461" cy="2281435"/>
          </a:xfrm>
          <a:prstGeom prst="rect">
            <a:avLst/>
          </a:prstGeom>
        </p:spPr>
      </p:pic>
      <p:pic>
        <p:nvPicPr>
          <p:cNvPr id="8" name="Picture 7">
            <a:extLst>
              <a:ext uri="{FF2B5EF4-FFF2-40B4-BE49-F238E27FC236}">
                <a16:creationId xmlns:a16="http://schemas.microsoft.com/office/drawing/2014/main" id="{C57560FB-1487-2F4A-0DBA-0F6DE20CFC5F}"/>
              </a:ext>
            </a:extLst>
          </p:cNvPr>
          <p:cNvPicPr>
            <a:picLocks noChangeAspect="1"/>
          </p:cNvPicPr>
          <p:nvPr/>
        </p:nvPicPr>
        <p:blipFill>
          <a:blip r:embed="rId4"/>
          <a:stretch>
            <a:fillRect/>
          </a:stretch>
        </p:blipFill>
        <p:spPr>
          <a:xfrm>
            <a:off x="4722045" y="1368985"/>
            <a:ext cx="4099162" cy="2144740"/>
          </a:xfrm>
          <a:prstGeom prst="rect">
            <a:avLst/>
          </a:prstGeom>
        </p:spPr>
      </p:pic>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7059</TotalTime>
  <Words>956</Words>
  <Application>Microsoft Office PowerPoint</Application>
  <PresentationFormat>On-screen Show (4:3)</PresentationFormat>
  <Paragraphs>185</Paragraphs>
  <Slides>19</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BentonSansTRUReg</vt:lpstr>
      <vt:lpstr>Calibri</vt:lpstr>
      <vt:lpstr>Calibri (Headings)</vt:lpstr>
      <vt:lpstr>Cambria Math</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 Level NPC Inverters &amp; Drive Methods</vt:lpstr>
      <vt:lpstr>Control Techniques</vt:lpstr>
      <vt:lpstr>Possible Fault Scenarios</vt:lpstr>
      <vt:lpstr>Space Vectors Under Fault States</vt:lpstr>
      <vt:lpstr>Space Vectors Under Fault States</vt:lpstr>
      <vt:lpstr>Space Vectors Under Fault States</vt:lpstr>
      <vt:lpstr>Space Vectors Under Fault States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408</cp:revision>
  <cp:lastPrinted>2013-02-15T02:19:28Z</cp:lastPrinted>
  <dcterms:created xsi:type="dcterms:W3CDTF">2013-02-15T04:31:56Z</dcterms:created>
  <dcterms:modified xsi:type="dcterms:W3CDTF">2024-03-24T17:58:56Z</dcterms:modified>
</cp:coreProperties>
</file>